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600" r:id="rId3"/>
    <p:sldId id="527" r:id="rId4"/>
    <p:sldId id="549" r:id="rId5"/>
    <p:sldId id="598" r:id="rId6"/>
    <p:sldId id="571" r:id="rId7"/>
    <p:sldId id="601" r:id="rId8"/>
    <p:sldId id="566" r:id="rId9"/>
    <p:sldId id="599" r:id="rId10"/>
    <p:sldId id="596" r:id="rId11"/>
    <p:sldId id="290" r:id="rId12"/>
  </p:sldIdLst>
  <p:sldSz cx="12192000" cy="6858000"/>
  <p:notesSz cx="4572000" cy="73152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81200" cy="367030"/>
          </a:xfrm>
          <a:prstGeom prst="rect">
            <a:avLst/>
          </a:prstGeom>
        </p:spPr>
        <p:txBody>
          <a:bodyPr vert="horz" lIns="67922" tIns="33961" rIns="67922" bIns="33961" rtlCol="0"/>
          <a:lstStyle>
            <a:lvl1pPr algn="l">
              <a:defRPr sz="9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2589742" y="0"/>
            <a:ext cx="1981200" cy="367030"/>
          </a:xfrm>
          <a:prstGeom prst="rect">
            <a:avLst/>
          </a:prstGeom>
        </p:spPr>
        <p:txBody>
          <a:bodyPr vert="horz" lIns="67922" tIns="33961" rIns="67922" bIns="33961" rtlCol="0"/>
          <a:lstStyle>
            <a:lvl1pPr algn="r">
              <a:defRPr sz="900"/>
            </a:lvl1pPr>
          </a:lstStyle>
          <a:p>
            <a:fld id="{8A59B731-8C68-40E3-A7EE-8FD0823D5872}" type="datetimeFigureOut">
              <a:rPr lang="hu-HU" smtClean="0"/>
              <a:t>2021. 09. 06.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7922" tIns="33961" rIns="67922" bIns="33961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457200" y="3520440"/>
            <a:ext cx="3657600" cy="2880360"/>
          </a:xfrm>
          <a:prstGeom prst="rect">
            <a:avLst/>
          </a:prstGeom>
        </p:spPr>
        <p:txBody>
          <a:bodyPr vert="horz" lIns="67922" tIns="33961" rIns="67922" bIns="33961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1981200" cy="367030"/>
          </a:xfrm>
          <a:prstGeom prst="rect">
            <a:avLst/>
          </a:prstGeom>
        </p:spPr>
        <p:txBody>
          <a:bodyPr vert="horz" lIns="67922" tIns="33961" rIns="67922" bIns="33961" rtlCol="0" anchor="b"/>
          <a:lstStyle>
            <a:lvl1pPr algn="l">
              <a:defRPr sz="9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2589742" y="6948171"/>
            <a:ext cx="1981200" cy="367030"/>
          </a:xfrm>
          <a:prstGeom prst="rect">
            <a:avLst/>
          </a:prstGeom>
        </p:spPr>
        <p:txBody>
          <a:bodyPr vert="horz" lIns="67922" tIns="33961" rIns="67922" bIns="33961" rtlCol="0" anchor="b"/>
          <a:lstStyle>
            <a:lvl1pPr algn="r">
              <a:defRPr sz="900"/>
            </a:lvl1pPr>
          </a:lstStyle>
          <a:p>
            <a:fld id="{2EB610D6-F36E-4CE5-AE9E-FAA275E9CA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709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701AD-7B64-4908-959F-0E9B2D0D7BFF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3999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701AD-7B64-4908-959F-0E9B2D0D7BFF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7706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188466-3090-465C-950B-3AEE4A03634E}" type="slidenum">
              <a:rPr lang="hu-HU" altLang="hu-HU"/>
              <a:pPr/>
              <a:t>5</a:t>
            </a:fld>
            <a:endParaRPr lang="hu-HU" altLang="hu-HU"/>
          </a:p>
        </p:txBody>
      </p:sp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2589742" y="6948170"/>
            <a:ext cx="198120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922" tIns="33961" rIns="67922" bIns="33961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57427933-278D-4CD8-A72C-0798594AF9B0}" type="slidenum">
              <a:rPr lang="hu-HU" altLang="hu-HU" sz="900"/>
              <a:pPr algn="r"/>
              <a:t>5</a:t>
            </a:fld>
            <a:endParaRPr lang="hu-HU" altLang="hu-HU" sz="9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474720"/>
            <a:ext cx="3352800" cy="3291840"/>
          </a:xfrm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42295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188466-3090-465C-950B-3AEE4A03634E}" type="slidenum">
              <a:rPr lang="hu-HU" altLang="hu-HU"/>
              <a:pPr/>
              <a:t>6</a:t>
            </a:fld>
            <a:endParaRPr lang="hu-HU" altLang="hu-HU"/>
          </a:p>
        </p:txBody>
      </p:sp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2589742" y="6948170"/>
            <a:ext cx="198120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922" tIns="33961" rIns="67922" bIns="33961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57427933-278D-4CD8-A72C-0798594AF9B0}" type="slidenum">
              <a:rPr lang="hu-HU" altLang="hu-HU" sz="900"/>
              <a:pPr algn="r"/>
              <a:t>6</a:t>
            </a:fld>
            <a:endParaRPr lang="hu-HU" altLang="hu-HU" sz="9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474720"/>
            <a:ext cx="3352800" cy="3291840"/>
          </a:xfrm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85446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188466-3090-465C-950B-3AEE4A03634E}" type="slidenum">
              <a:rPr lang="hu-HU" altLang="hu-HU"/>
              <a:pPr/>
              <a:t>7</a:t>
            </a:fld>
            <a:endParaRPr lang="hu-HU" altLang="hu-HU"/>
          </a:p>
        </p:txBody>
      </p:sp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2589742" y="6948170"/>
            <a:ext cx="198120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922" tIns="33961" rIns="67922" bIns="33961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57427933-278D-4CD8-A72C-0798594AF9B0}" type="slidenum">
              <a:rPr lang="hu-HU" altLang="hu-HU" sz="900"/>
              <a:pPr algn="r"/>
              <a:t>7</a:t>
            </a:fld>
            <a:endParaRPr lang="hu-HU" altLang="hu-HU" sz="9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474720"/>
            <a:ext cx="3352800" cy="3291840"/>
          </a:xfrm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74217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188466-3090-465C-950B-3AEE4A03634E}" type="slidenum">
              <a:rPr lang="hu-HU" altLang="hu-HU"/>
              <a:pPr/>
              <a:t>8</a:t>
            </a:fld>
            <a:endParaRPr lang="hu-HU" altLang="hu-HU"/>
          </a:p>
        </p:txBody>
      </p:sp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2589742" y="6948170"/>
            <a:ext cx="198120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922" tIns="33961" rIns="67922" bIns="33961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57427933-278D-4CD8-A72C-0798594AF9B0}" type="slidenum">
              <a:rPr lang="hu-HU" altLang="hu-HU" sz="900"/>
              <a:pPr algn="r"/>
              <a:t>8</a:t>
            </a:fld>
            <a:endParaRPr lang="hu-HU" altLang="hu-HU" sz="9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474720"/>
            <a:ext cx="3352800" cy="3291840"/>
          </a:xfrm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43951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188466-3090-465C-950B-3AEE4A03634E}" type="slidenum">
              <a:rPr lang="hu-HU" altLang="hu-HU"/>
              <a:pPr/>
              <a:t>9</a:t>
            </a:fld>
            <a:endParaRPr lang="hu-HU" altLang="hu-HU"/>
          </a:p>
        </p:txBody>
      </p:sp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2589742" y="6948170"/>
            <a:ext cx="198120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922" tIns="33961" rIns="67922" bIns="33961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57427933-278D-4CD8-A72C-0798594AF9B0}" type="slidenum">
              <a:rPr lang="hu-HU" altLang="hu-HU" sz="900"/>
              <a:pPr algn="r"/>
              <a:t>9</a:t>
            </a:fld>
            <a:endParaRPr lang="hu-HU" altLang="hu-HU" sz="9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474720"/>
            <a:ext cx="3352800" cy="3291840"/>
          </a:xfrm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6623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188466-3090-465C-950B-3AEE4A03634E}" type="slidenum">
              <a:rPr lang="hu-HU" altLang="hu-HU"/>
              <a:pPr/>
              <a:t>10</a:t>
            </a:fld>
            <a:endParaRPr lang="hu-HU" altLang="hu-HU"/>
          </a:p>
        </p:txBody>
      </p:sp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2589742" y="6948170"/>
            <a:ext cx="198120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922" tIns="33961" rIns="67922" bIns="33961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57427933-278D-4CD8-A72C-0798594AF9B0}" type="slidenum">
              <a:rPr lang="hu-HU" altLang="hu-HU" sz="900"/>
              <a:pPr algn="r"/>
              <a:t>10</a:t>
            </a:fld>
            <a:endParaRPr lang="hu-HU" altLang="hu-HU" sz="9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474720"/>
            <a:ext cx="3352800" cy="3291840"/>
          </a:xfrm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4401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F5EF-E64C-43A7-B531-98CF34281ED4}" type="datetimeFigureOut">
              <a:rPr lang="hu-HU" smtClean="0"/>
              <a:t>2021. 09. 06.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2EBB-207A-4E5F-A8E8-889345C379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9836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F5EF-E64C-43A7-B531-98CF34281ED4}" type="datetimeFigureOut">
              <a:rPr lang="hu-HU" smtClean="0"/>
              <a:t>2021. 09. 06.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2EBB-207A-4E5F-A8E8-889345C379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636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F5EF-E64C-43A7-B531-98CF34281ED4}" type="datetimeFigureOut">
              <a:rPr lang="hu-HU" smtClean="0"/>
              <a:t>2021. 09. 06.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2EBB-207A-4E5F-A8E8-889345C379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643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539" y="6188969"/>
            <a:ext cx="458233" cy="305871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79324" y="6228351"/>
            <a:ext cx="971497" cy="263456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6354" y="6076202"/>
            <a:ext cx="582702" cy="51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Billedresultat for roessingh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657" y="6141564"/>
            <a:ext cx="779718" cy="35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led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06" y="6164056"/>
            <a:ext cx="761423" cy="377015"/>
          </a:xfrm>
          <a:prstGeom prst="rect">
            <a:avLst/>
          </a:prstGeom>
        </p:spPr>
      </p:pic>
      <p:sp>
        <p:nvSpPr>
          <p:cNvPr id="5" name="Tekstfelt 4"/>
          <p:cNvSpPr txBox="1"/>
          <p:nvPr userDrawn="1"/>
        </p:nvSpPr>
        <p:spPr>
          <a:xfrm>
            <a:off x="7522783" y="3215822"/>
            <a:ext cx="4975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000" i="0" dirty="0" err="1"/>
              <a:t>Being</a:t>
            </a:r>
            <a:r>
              <a:rPr lang="da-DK" sz="2000" i="0" dirty="0"/>
              <a:t> </a:t>
            </a:r>
            <a:r>
              <a:rPr lang="da-DK" sz="2000" i="0" dirty="0" err="1"/>
              <a:t>safe</a:t>
            </a:r>
            <a:r>
              <a:rPr lang="da-DK" sz="2000" i="0" dirty="0"/>
              <a:t> </a:t>
            </a:r>
            <a:r>
              <a:rPr lang="da-DK" sz="2000" i="0" dirty="0" err="1"/>
              <a:t>around</a:t>
            </a:r>
            <a:r>
              <a:rPr lang="da-DK" sz="2000" i="0" dirty="0"/>
              <a:t> </a:t>
            </a:r>
            <a:r>
              <a:rPr lang="da-DK" sz="2000" i="0" dirty="0" err="1"/>
              <a:t>collaborative</a:t>
            </a:r>
            <a:r>
              <a:rPr lang="da-DK" sz="2000" i="0" dirty="0"/>
              <a:t> </a:t>
            </a:r>
          </a:p>
          <a:p>
            <a:pPr algn="l"/>
            <a:r>
              <a:rPr lang="da-DK" sz="2000" i="0" dirty="0"/>
              <a:t>and </a:t>
            </a:r>
            <a:r>
              <a:rPr lang="da-DK" sz="2000" i="0" dirty="0" err="1"/>
              <a:t>versatile</a:t>
            </a:r>
            <a:r>
              <a:rPr lang="da-DK" sz="2000" i="0" dirty="0"/>
              <a:t> robots </a:t>
            </a:r>
          </a:p>
          <a:p>
            <a:pPr algn="l"/>
            <a:r>
              <a:rPr lang="da-DK" sz="2000" i="0" dirty="0"/>
              <a:t>in </a:t>
            </a:r>
            <a:r>
              <a:rPr lang="da-DK" sz="2000" i="0" dirty="0" err="1"/>
              <a:t>shared</a:t>
            </a:r>
            <a:r>
              <a:rPr lang="da-DK" sz="2000" i="0" dirty="0"/>
              <a:t> </a:t>
            </a:r>
            <a:r>
              <a:rPr lang="da-DK" sz="2000" i="0" dirty="0" err="1"/>
              <a:t>spaces</a:t>
            </a:r>
            <a:endParaRPr lang="da-DK" sz="2000" i="0" dirty="0"/>
          </a:p>
        </p:txBody>
      </p:sp>
      <p:pic>
        <p:nvPicPr>
          <p:cNvPr id="20" name="Billede 1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7" r="14302"/>
          <a:stretch/>
        </p:blipFill>
        <p:spPr>
          <a:xfrm>
            <a:off x="-167" y="0"/>
            <a:ext cx="6279075" cy="6858000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456" y="1703526"/>
            <a:ext cx="3860000" cy="143000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558" y="6164056"/>
            <a:ext cx="415175" cy="338890"/>
          </a:xfrm>
          <a:prstGeom prst="rect">
            <a:avLst/>
          </a:prstGeom>
        </p:spPr>
      </p:pic>
      <p:sp>
        <p:nvSpPr>
          <p:cNvPr id="16" name="Tekstfelt 15"/>
          <p:cNvSpPr txBox="1"/>
          <p:nvPr userDrawn="1"/>
        </p:nvSpPr>
        <p:spPr>
          <a:xfrm>
            <a:off x="7522783" y="4184728"/>
            <a:ext cx="2950219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50" b="1" dirty="0">
                <a:solidFill>
                  <a:srgbClr val="008E5E"/>
                </a:solidFill>
              </a:rPr>
              <a:t>safe</a:t>
            </a:r>
            <a:r>
              <a:rPr lang="da-DK" sz="1450" b="0" dirty="0">
                <a:solidFill>
                  <a:srgbClr val="008E5E"/>
                </a:solidFill>
              </a:rPr>
              <a:t>around</a:t>
            </a:r>
            <a:r>
              <a:rPr lang="da-DK" sz="1450" b="1" dirty="0">
                <a:solidFill>
                  <a:srgbClr val="008E5E"/>
                </a:solidFill>
              </a:rPr>
              <a:t>robots.com</a:t>
            </a:r>
          </a:p>
        </p:txBody>
      </p:sp>
    </p:spTree>
    <p:extLst>
      <p:ext uri="{BB962C8B-B14F-4D97-AF65-F5344CB8AC3E}">
        <p14:creationId xmlns:p14="http://schemas.microsoft.com/office/powerpoint/2010/main" val="559062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lede 1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7" r="14302"/>
          <a:stretch/>
        </p:blipFill>
        <p:spPr>
          <a:xfrm>
            <a:off x="-167" y="0"/>
            <a:ext cx="6279075" cy="6858000"/>
          </a:xfrm>
          <a:prstGeom prst="rect">
            <a:avLst/>
          </a:prstGeom>
        </p:spPr>
      </p:pic>
      <p:sp>
        <p:nvSpPr>
          <p:cNvPr id="2" name="Rektangel 1"/>
          <p:cNvSpPr/>
          <p:nvPr userDrawn="1"/>
        </p:nvSpPr>
        <p:spPr>
          <a:xfrm>
            <a:off x="6278908" y="3318653"/>
            <a:ext cx="5913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COVR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has received funding from the European Union's </a:t>
            </a:r>
          </a:p>
          <a:p>
            <a:pPr algn="ctr"/>
            <a:r>
              <a:rPr lang="en-US" sz="1200" b="0" i="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Horizon 2020 research and innovation </a:t>
            </a:r>
            <a:r>
              <a:rPr lang="en-US" sz="1200" b="0" i="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sz="1200" b="0" i="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under grant agreement No. 779966</a:t>
            </a:r>
            <a:endParaRPr lang="da-DK" sz="1200" b="0" i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743" y="2520789"/>
            <a:ext cx="1881420" cy="697003"/>
          </a:xfrm>
          <a:prstGeom prst="rect">
            <a:avLst/>
          </a:prstGeom>
        </p:spPr>
      </p:pic>
      <p:sp>
        <p:nvSpPr>
          <p:cNvPr id="16" name="Tekstfelt 15"/>
          <p:cNvSpPr txBox="1"/>
          <p:nvPr userDrawn="1"/>
        </p:nvSpPr>
        <p:spPr>
          <a:xfrm>
            <a:off x="6278908" y="3920589"/>
            <a:ext cx="59130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500" b="1" dirty="0">
                <a:solidFill>
                  <a:srgbClr val="008E5E"/>
                </a:solidFill>
              </a:rPr>
              <a:t>safe</a:t>
            </a:r>
            <a:r>
              <a:rPr lang="da-DK" sz="2500" b="0" dirty="0">
                <a:solidFill>
                  <a:srgbClr val="008E5E"/>
                </a:solidFill>
              </a:rPr>
              <a:t>around</a:t>
            </a:r>
            <a:r>
              <a:rPr lang="da-DK" sz="2500" b="1" dirty="0">
                <a:solidFill>
                  <a:srgbClr val="008E5E"/>
                </a:solidFill>
              </a:rPr>
              <a:t>robots.com</a:t>
            </a:r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539" y="6188969"/>
            <a:ext cx="458233" cy="305871"/>
          </a:xfrm>
          <a:prstGeom prst="rect">
            <a:avLst/>
          </a:prstGeom>
        </p:spPr>
      </p:pic>
      <p:pic>
        <p:nvPicPr>
          <p:cNvPr id="18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79324" y="6228351"/>
            <a:ext cx="971497" cy="263456"/>
          </a:xfrm>
          <a:prstGeom prst="rect">
            <a:avLst/>
          </a:prstGeom>
        </p:spPr>
      </p:pic>
      <p:pic>
        <p:nvPicPr>
          <p:cNvPr id="19" name="Picture 6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6354" y="6076202"/>
            <a:ext cx="582702" cy="51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Billedresultat for roessingh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657" y="6141564"/>
            <a:ext cx="779718" cy="35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06" y="6164056"/>
            <a:ext cx="761423" cy="377015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558" y="6164056"/>
            <a:ext cx="415175" cy="33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40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31367" y="365126"/>
            <a:ext cx="6122018" cy="471216"/>
          </a:xfrm>
        </p:spPr>
        <p:txBody>
          <a:bodyPr anchor="t">
            <a:noAutofit/>
          </a:bodyPr>
          <a:lstStyle>
            <a:lvl1pPr>
              <a:defRPr sz="3000" b="1" i="0">
                <a:latin typeface="+mn-lt"/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185317" cy="6858000"/>
          </a:xfrm>
        </p:spPr>
        <p:txBody>
          <a:bodyPr/>
          <a:lstStyle/>
          <a:p>
            <a:endParaRPr lang="da-DK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1"/>
          </p:nvPr>
        </p:nvSpPr>
        <p:spPr>
          <a:xfrm>
            <a:off x="5631365" y="1333041"/>
            <a:ext cx="6122019" cy="43763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891" y="5996778"/>
            <a:ext cx="1538628" cy="57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5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F5EF-E64C-43A7-B531-98CF34281ED4}" type="datetimeFigureOut">
              <a:rPr lang="hu-HU" smtClean="0"/>
              <a:t>2021. 09. 06.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2EBB-207A-4E5F-A8E8-889345C379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385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F5EF-E64C-43A7-B531-98CF34281ED4}" type="datetimeFigureOut">
              <a:rPr lang="hu-HU" smtClean="0"/>
              <a:t>2021. 09. 06.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2EBB-207A-4E5F-A8E8-889345C379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475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F5EF-E64C-43A7-B531-98CF34281ED4}" type="datetimeFigureOut">
              <a:rPr lang="hu-HU" smtClean="0"/>
              <a:t>2021. 09. 06.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2EBB-207A-4E5F-A8E8-889345C379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3593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F5EF-E64C-43A7-B531-98CF34281ED4}" type="datetimeFigureOut">
              <a:rPr lang="hu-HU" smtClean="0"/>
              <a:t>2021. 09. 06.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2EBB-207A-4E5F-A8E8-889345C379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888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F5EF-E64C-43A7-B531-98CF34281ED4}" type="datetimeFigureOut">
              <a:rPr lang="hu-HU" smtClean="0"/>
              <a:t>2021. 09. 06.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2EBB-207A-4E5F-A8E8-889345C379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2832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F5EF-E64C-43A7-B531-98CF34281ED4}" type="datetimeFigureOut">
              <a:rPr lang="hu-HU" smtClean="0"/>
              <a:t>2021. 09. 06.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2EBB-207A-4E5F-A8E8-889345C379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1744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F5EF-E64C-43A7-B531-98CF34281ED4}" type="datetimeFigureOut">
              <a:rPr lang="hu-HU" smtClean="0"/>
              <a:t>2021. 09. 06.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2EBB-207A-4E5F-A8E8-889345C379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842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F5EF-E64C-43A7-B531-98CF34281ED4}" type="datetimeFigureOut">
              <a:rPr lang="hu-HU" smtClean="0"/>
              <a:t>2021. 09. 06.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2EBB-207A-4E5F-A8E8-889345C379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8945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5F5EF-E64C-43A7-B531-98CF34281ED4}" type="datetimeFigureOut">
              <a:rPr lang="hu-HU" smtClean="0"/>
              <a:t>2021. 09. 06.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B2EBB-207A-4E5F-A8E8-889345C379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456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emf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841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91276"/>
            <a:ext cx="12192000" cy="1577182"/>
          </a:xfrm>
        </p:spPr>
        <p:txBody>
          <a:bodyPr>
            <a:noAutofit/>
          </a:bodyPr>
          <a:lstStyle/>
          <a:p>
            <a:pPr algn="ctr"/>
            <a:r>
              <a:rPr lang="en-US" altLang="hu-H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visualisation by Jack™ software</a:t>
            </a:r>
            <a:br>
              <a:rPr lang="hu-HU" alt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(video to compare between the movement of real test and </a:t>
            </a:r>
            <a:r>
              <a:rPr lang="en-US" alt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visualisation</a:t>
            </a: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software)</a:t>
            </a:r>
            <a:br>
              <a:rPr lang="hu-HU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4400" dirty="0"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(vi</a:t>
            </a:r>
            <a:endParaRPr lang="en-US" altLang="hu-H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Dia számának helye 18">
            <a:extLst>
              <a:ext uri="{FF2B5EF4-FFF2-40B4-BE49-F238E27FC236}">
                <a16:creationId xmlns:a16="http://schemas.microsoft.com/office/drawing/2014/main" id="{32AB83D7-5925-4FF9-923B-3FD7A3852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2EBB-207A-4E5F-A8E8-889345C379AE}" type="slidenum">
              <a:rPr lang="en-US" smtClean="0"/>
              <a:t>10</a:t>
            </a:fld>
            <a:endParaRPr lang="en-US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E2850F7E-FA0E-4077-A568-ABB15F672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934" y="1448645"/>
            <a:ext cx="8724132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12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4755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38402" y="365126"/>
            <a:ext cx="11414984" cy="471216"/>
          </a:xfrm>
        </p:spPr>
        <p:txBody>
          <a:bodyPr/>
          <a:lstStyle/>
          <a:p>
            <a:r>
              <a:rPr lang="de-DE" sz="4000" dirty="0">
                <a:solidFill>
                  <a:srgbClr val="0070C0"/>
                </a:solidFill>
                <a:latin typeface="Verdana" panose="020B0604030504040204" pitchFamily="34" charset="0"/>
              </a:rPr>
              <a:t>COVR-Award –</a:t>
            </a:r>
            <a:r>
              <a:rPr lang="hu-HU" sz="4000" dirty="0">
                <a:solidFill>
                  <a:srgbClr val="0070C0"/>
                </a:solidFill>
                <a:latin typeface="Verdana" panose="020B0604030504040204" pitchFamily="34" charset="0"/>
              </a:rPr>
              <a:t> DOROTHY </a:t>
            </a:r>
            <a:r>
              <a:rPr lang="de-DE" sz="4000" dirty="0">
                <a:solidFill>
                  <a:srgbClr val="0070C0"/>
                </a:solidFill>
                <a:latin typeface="Verdana" panose="020B0604030504040204" pitchFamily="34" charset="0"/>
              </a:rPr>
              <a:t>– Milestone </a:t>
            </a:r>
            <a:r>
              <a:rPr lang="hu-HU" sz="4000" dirty="0">
                <a:solidFill>
                  <a:srgbClr val="0070C0"/>
                </a:solidFill>
                <a:latin typeface="Verdana" panose="020B0604030504040204" pitchFamily="34" charset="0"/>
              </a:rPr>
              <a:t>2</a:t>
            </a:r>
            <a:endParaRPr lang="de-DE" sz="40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338401" y="1333041"/>
            <a:ext cx="11414984" cy="4376383"/>
          </a:xfrm>
        </p:spPr>
        <p:txBody>
          <a:bodyPr>
            <a:normAutofit fontScale="92500" lnSpcReduction="10000"/>
          </a:bodyPr>
          <a:lstStyle/>
          <a:p>
            <a:r>
              <a:rPr lang="de-DE" dirty="0" err="1"/>
              <a:t>Awardee</a:t>
            </a:r>
            <a:r>
              <a:rPr lang="de-DE" dirty="0"/>
              <a:t>: </a:t>
            </a:r>
            <a:r>
              <a:rPr lang="de-DE" dirty="0" err="1">
                <a:solidFill>
                  <a:srgbClr val="FF0000"/>
                </a:solidFill>
              </a:rPr>
              <a:t>DARPAMotion</a:t>
            </a:r>
            <a:r>
              <a:rPr lang="de-DE" dirty="0">
                <a:solidFill>
                  <a:srgbClr val="FF0000"/>
                </a:solidFill>
              </a:rPr>
              <a:t> Ltd</a:t>
            </a:r>
            <a:r>
              <a:rPr lang="hu-HU" dirty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Budapest University of Technology and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Economics</a:t>
            </a:r>
            <a:endParaRPr lang="hu-HU" dirty="0">
              <a:solidFill>
                <a:srgbClr val="FF0000"/>
              </a:solidFill>
            </a:endParaRPr>
          </a:p>
          <a:p>
            <a:endParaRPr lang="hu-HU" dirty="0">
              <a:solidFill>
                <a:srgbClr val="FF0000"/>
              </a:solidFill>
            </a:endParaRPr>
          </a:p>
          <a:p>
            <a:r>
              <a:rPr lang="hu-HU" dirty="0" err="1"/>
              <a:t>Award</a:t>
            </a:r>
            <a:r>
              <a:rPr lang="hu-HU" dirty="0"/>
              <a:t> </a:t>
            </a:r>
            <a:r>
              <a:rPr lang="hu-HU" dirty="0" err="1"/>
              <a:t>title</a:t>
            </a:r>
            <a:r>
              <a:rPr lang="hu-HU" dirty="0"/>
              <a:t>:</a:t>
            </a:r>
            <a:r>
              <a:rPr lang="de-DE" dirty="0"/>
              <a:t> </a:t>
            </a:r>
            <a:r>
              <a:rPr lang="hu-HU" dirty="0">
                <a:solidFill>
                  <a:srgbClr val="FF0000"/>
                </a:solidFill>
              </a:rPr>
              <a:t>DOROTHY</a:t>
            </a:r>
            <a:r>
              <a:rPr lang="de-DE" dirty="0">
                <a:solidFill>
                  <a:srgbClr val="FF0000"/>
                </a:solidFill>
              </a:rPr>
              <a:t> (</a:t>
            </a:r>
            <a:r>
              <a:rPr lang="en-US" dirty="0">
                <a:solidFill>
                  <a:srgbClr val="FF0000"/>
                </a:solidFill>
              </a:rPr>
              <a:t>Dual </a:t>
            </a:r>
            <a:r>
              <a:rPr lang="en-US" dirty="0" err="1">
                <a:solidFill>
                  <a:srgbClr val="FF0000"/>
                </a:solidFill>
              </a:rPr>
              <a:t>cobot</a:t>
            </a:r>
            <a:r>
              <a:rPr lang="en-US" dirty="0">
                <a:solidFill>
                  <a:srgbClr val="FF0000"/>
                </a:solidFill>
              </a:rPr>
              <a:t> system for safe motion therapy</a:t>
            </a:r>
            <a:r>
              <a:rPr lang="de-DE" dirty="0">
                <a:solidFill>
                  <a:srgbClr val="FF0000"/>
                </a:solidFill>
              </a:rPr>
              <a:t>)</a:t>
            </a:r>
          </a:p>
          <a:p>
            <a:pPr lvl="1"/>
            <a:endParaRPr lang="de-DE" dirty="0"/>
          </a:p>
          <a:p>
            <a:pPr marL="228600" lvl="1">
              <a:spcBef>
                <a:spcPts val="1000"/>
              </a:spcBef>
            </a:pPr>
            <a:r>
              <a:rPr lang="de-DE" sz="2000" dirty="0"/>
              <a:t>M</a:t>
            </a:r>
            <a:r>
              <a:rPr lang="hu-HU" sz="2000" dirty="0"/>
              <a:t>2</a:t>
            </a:r>
            <a:r>
              <a:rPr lang="de-DE" sz="2000" dirty="0"/>
              <a:t> </a:t>
            </a:r>
            <a:r>
              <a:rPr lang="de-DE" sz="2000" dirty="0" err="1"/>
              <a:t>Delivery</a:t>
            </a:r>
            <a:r>
              <a:rPr lang="de-DE" sz="2000" dirty="0"/>
              <a:t> Date</a:t>
            </a:r>
            <a:r>
              <a:rPr lang="hu-HU" sz="2000" dirty="0"/>
              <a:t>: </a:t>
            </a:r>
            <a:r>
              <a:rPr lang="de-DE" sz="2000" dirty="0"/>
              <a:t> </a:t>
            </a:r>
            <a:r>
              <a:rPr lang="de-DE" sz="2000" dirty="0">
                <a:solidFill>
                  <a:srgbClr val="FF0000"/>
                </a:solidFill>
              </a:rPr>
              <a:t>M</a:t>
            </a:r>
            <a:r>
              <a:rPr lang="hu-HU" sz="2000" dirty="0">
                <a:solidFill>
                  <a:srgbClr val="FF0000"/>
                </a:solidFill>
              </a:rPr>
              <a:t>16 (16.08.2021)</a:t>
            </a:r>
            <a:endParaRPr lang="de-DE" sz="20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de-DE" dirty="0"/>
          </a:p>
          <a:p>
            <a:pPr marL="228600" lvl="1">
              <a:spcBef>
                <a:spcPts val="1000"/>
              </a:spcBef>
            </a:pPr>
            <a:r>
              <a:rPr lang="de-DE" sz="2000" dirty="0"/>
              <a:t>M</a:t>
            </a:r>
            <a:r>
              <a:rPr lang="hu-HU" sz="2000" dirty="0"/>
              <a:t>2</a:t>
            </a:r>
            <a:r>
              <a:rPr lang="de-DE" sz="2000" dirty="0"/>
              <a:t> Content (</a:t>
            </a:r>
            <a:r>
              <a:rPr lang="de-DE" sz="2000" dirty="0" err="1"/>
              <a:t>from</a:t>
            </a:r>
            <a:r>
              <a:rPr lang="de-DE" sz="2000" dirty="0"/>
              <a:t> Annex 1)</a:t>
            </a:r>
          </a:p>
          <a:p>
            <a:pPr marL="685800" lvl="2">
              <a:spcBef>
                <a:spcPts val="1000"/>
              </a:spcBef>
            </a:pPr>
            <a:r>
              <a:rPr lang="en-US" sz="1800" dirty="0">
                <a:solidFill>
                  <a:srgbClr val="FF0000"/>
                </a:solidFill>
              </a:rPr>
              <a:t>The third objective is to develop a test method and apparatus for quantification of a selected RACA safety feature.</a:t>
            </a:r>
          </a:p>
          <a:p>
            <a:pPr marL="685800" lvl="2">
              <a:spcBef>
                <a:spcPts val="1000"/>
              </a:spcBef>
            </a:pPr>
            <a:r>
              <a:rPr lang="en-US" sz="1800" dirty="0">
                <a:solidFill>
                  <a:srgbClr val="FF0000"/>
                </a:solidFill>
              </a:rPr>
              <a:t>The fourth objective is to measure, process and store the safety feature related data.</a:t>
            </a:r>
          </a:p>
          <a:p>
            <a:pPr marL="685800" lvl="2">
              <a:spcBef>
                <a:spcPts val="1000"/>
              </a:spcBef>
            </a:pPr>
            <a:r>
              <a:rPr lang="en-US" sz="1800" dirty="0">
                <a:solidFill>
                  <a:srgbClr val="FF0000"/>
                </a:solidFill>
              </a:rPr>
              <a:t>D2.1 RACA standard conform test protocol for quantitative evaluation of a dominant safety feature based on the hazards and risks identified in D1.1 for which no appropriate testing protocol is available in the field. The deliverable will include a description of test method and apparatus</a:t>
            </a:r>
            <a:endParaRPr lang="hu-HU" sz="1800" dirty="0">
              <a:solidFill>
                <a:srgbClr val="FF0000"/>
              </a:solidFill>
            </a:endParaRPr>
          </a:p>
          <a:p>
            <a:pPr marL="685800" lvl="2">
              <a:spcBef>
                <a:spcPts val="1000"/>
              </a:spcBef>
            </a:pPr>
            <a:r>
              <a:rPr lang="en-US" sz="1800" dirty="0">
                <a:solidFill>
                  <a:srgbClr val="FF0000"/>
                </a:solidFill>
              </a:rPr>
              <a:t>D2.2 Electronic repository of measured data, including report specifying location/access to repository and description of (meta) data of stored safety feature-related data.</a:t>
            </a:r>
            <a:endParaRPr lang="de-DE" sz="18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8676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BE6538BA-0D45-4ADA-A0C3-0F5D9A7752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76229"/>
            <a:ext cx="12192000" cy="1143000"/>
          </a:xfrm>
        </p:spPr>
        <p:txBody>
          <a:bodyPr>
            <a:noAutofit/>
          </a:bodyPr>
          <a:lstStyle/>
          <a:p>
            <a:pPr algn="ctr"/>
            <a:r>
              <a:rPr lang="en-GB" altLang="hu-HU" sz="4000" b="1" dirty="0">
                <a:solidFill>
                  <a:srgbClr val="0070C0"/>
                </a:solidFill>
                <a:latin typeface="Verdana" panose="020B0604030504040204" pitchFamily="34" charset="0"/>
              </a:rPr>
              <a:t>DOROTHY test method and </a:t>
            </a:r>
            <a:r>
              <a:rPr lang="en-GB" altLang="hu-HU" sz="4000" b="1" dirty="0" err="1">
                <a:solidFill>
                  <a:srgbClr val="0070C0"/>
                </a:solidFill>
                <a:latin typeface="Verdana" panose="020B0604030504040204" pitchFamily="34" charset="0"/>
              </a:rPr>
              <a:t>appar</a:t>
            </a:r>
            <a:r>
              <a:rPr lang="hu-HU" altLang="hu-HU" sz="4000" b="1" dirty="0">
                <a:solidFill>
                  <a:srgbClr val="0070C0"/>
                </a:solidFill>
                <a:latin typeface="Verdana" panose="020B0604030504040204" pitchFamily="34" charset="0"/>
              </a:rPr>
              <a:t>a</a:t>
            </a:r>
            <a:r>
              <a:rPr lang="en-GB" altLang="hu-HU" sz="4000" b="1" dirty="0" err="1">
                <a:solidFill>
                  <a:srgbClr val="0070C0"/>
                </a:solidFill>
                <a:latin typeface="Verdana" panose="020B0604030504040204" pitchFamily="34" charset="0"/>
              </a:rPr>
              <a:t>tus</a:t>
            </a:r>
            <a:r>
              <a:rPr lang="en-GB" altLang="hu-HU" sz="4000" b="1" dirty="0">
                <a:solidFill>
                  <a:srgbClr val="0070C0"/>
                </a:solidFill>
                <a:latin typeface="Verdana" panose="020B0604030504040204" pitchFamily="34" charset="0"/>
              </a:rPr>
              <a:t>: dummy upper limb</a:t>
            </a:r>
          </a:p>
        </p:txBody>
      </p:sp>
      <p:sp>
        <p:nvSpPr>
          <p:cNvPr id="15" name="Tartalom helye 2">
            <a:extLst>
              <a:ext uri="{FF2B5EF4-FFF2-40B4-BE49-F238E27FC236}">
                <a16:creationId xmlns:a16="http://schemas.microsoft.com/office/drawing/2014/main" id="{D28F2EA1-4C16-4666-ADA2-C1E36ADD4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08" y="1296382"/>
            <a:ext cx="10018713" cy="5286980"/>
          </a:xfrm>
        </p:spPr>
        <p:txBody>
          <a:bodyPr>
            <a:normAutofit/>
          </a:bodyPr>
          <a:lstStyle/>
          <a:p>
            <a:r>
              <a:rPr lang="hu-HU" dirty="0" err="1"/>
              <a:t>Sitting</a:t>
            </a:r>
            <a:r>
              <a:rPr lang="hu-HU" dirty="0"/>
              <a:t> </a:t>
            </a:r>
            <a:r>
              <a:rPr lang="hu-HU" dirty="0" err="1"/>
              <a:t>posture</a:t>
            </a:r>
            <a:r>
              <a:rPr lang="hu-HU" dirty="0"/>
              <a:t> </a:t>
            </a:r>
            <a:r>
              <a:rPr lang="hu-HU" dirty="0" err="1"/>
              <a:t>limb</a:t>
            </a:r>
            <a:r>
              <a:rPr lang="hu-HU" dirty="0"/>
              <a:t> </a:t>
            </a:r>
            <a:r>
              <a:rPr lang="hu-HU" dirty="0" err="1"/>
              <a:t>size</a:t>
            </a:r>
            <a:r>
              <a:rPr lang="hu-HU" dirty="0"/>
              <a:t> </a:t>
            </a:r>
            <a:r>
              <a:rPr lang="hu-HU" dirty="0" err="1"/>
              <a:t>range</a:t>
            </a:r>
            <a:r>
              <a:rPr lang="hu-HU" dirty="0"/>
              <a:t> </a:t>
            </a:r>
            <a:r>
              <a:rPr lang="hu-HU" dirty="0" err="1"/>
              <a:t>between</a:t>
            </a:r>
            <a:r>
              <a:rPr lang="hu-HU" dirty="0"/>
              <a:t> 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5 %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hu-HU" dirty="0" err="1"/>
              <a:t>fe</a:t>
            </a:r>
            <a:r>
              <a:rPr lang="en-US" dirty="0"/>
              <a:t>male</a:t>
            </a:r>
          </a:p>
          <a:p>
            <a:pPr lvl="1"/>
            <a:r>
              <a:rPr lang="hu-HU" dirty="0"/>
              <a:t>9</a:t>
            </a:r>
            <a:r>
              <a:rPr lang="en-US" dirty="0"/>
              <a:t>5 %</a:t>
            </a:r>
            <a:r>
              <a:rPr lang="en-US" dirty="0" err="1"/>
              <a:t>ile</a:t>
            </a:r>
            <a:r>
              <a:rPr lang="en-US" dirty="0"/>
              <a:t> male</a:t>
            </a:r>
          </a:p>
          <a:p>
            <a:r>
              <a:rPr lang="en-US" dirty="0"/>
              <a:t>Trunk enclosure can be set to</a:t>
            </a:r>
          </a:p>
          <a:p>
            <a:pPr lvl="1"/>
            <a:r>
              <a:rPr lang="en-US" dirty="0"/>
              <a:t>size</a:t>
            </a:r>
          </a:p>
          <a:p>
            <a:pPr lvl="1"/>
            <a:r>
              <a:rPr lang="en-US" dirty="0"/>
              <a:t>left-</a:t>
            </a:r>
            <a:r>
              <a:rPr lang="en-US" dirty="0" err="1"/>
              <a:t>righ</a:t>
            </a:r>
            <a:r>
              <a:rPr lang="hu-HU" dirty="0"/>
              <a:t>t</a:t>
            </a:r>
            <a:r>
              <a:rPr lang="en-US" dirty="0"/>
              <a:t> side</a:t>
            </a:r>
          </a:p>
          <a:p>
            <a:r>
              <a:rPr lang="en-US" dirty="0"/>
              <a:t>Dummy limb can be set to</a:t>
            </a:r>
          </a:p>
          <a:p>
            <a:pPr lvl="1"/>
            <a:r>
              <a:rPr lang="en-US" dirty="0"/>
              <a:t>size </a:t>
            </a:r>
            <a:br>
              <a:rPr lang="en-US" dirty="0"/>
            </a:br>
            <a:r>
              <a:rPr lang="en-US" dirty="0"/>
              <a:t>(replaceable green,</a:t>
            </a:r>
            <a:br>
              <a:rPr lang="en-US" dirty="0"/>
            </a:br>
            <a:r>
              <a:rPr lang="en-US" dirty="0"/>
              <a:t>and blue tubes)</a:t>
            </a:r>
          </a:p>
          <a:p>
            <a:pPr lvl="1"/>
            <a:r>
              <a:rPr lang="en-US" dirty="0"/>
              <a:t>left-</a:t>
            </a:r>
            <a:r>
              <a:rPr lang="en-US" dirty="0" err="1"/>
              <a:t>righ</a:t>
            </a:r>
            <a:r>
              <a:rPr lang="hu-HU" dirty="0"/>
              <a:t>t</a:t>
            </a:r>
            <a:r>
              <a:rPr lang="en-US" dirty="0"/>
              <a:t> side</a:t>
            </a:r>
            <a:endParaRPr lang="hu-HU" dirty="0"/>
          </a:p>
          <a:p>
            <a:r>
              <a:rPr lang="hu-HU" dirty="0"/>
              <a:t>7 </a:t>
            </a:r>
            <a:r>
              <a:rPr lang="hu-HU" dirty="0" err="1"/>
              <a:t>DOFs</a:t>
            </a:r>
            <a:endParaRPr lang="hu-HU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978AE352-4E66-4D13-93AD-41B1FA962A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568699" y="4445000"/>
            <a:ext cx="2203903" cy="2384326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12455EE5-16E8-441E-A91A-BE0A23C95EB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083131" y="3166619"/>
            <a:ext cx="3108869" cy="3691381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A21A6FF2-80CF-4C34-87E8-F7F83D6763A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772603" y="3166619"/>
            <a:ext cx="3310527" cy="3634033"/>
          </a:xfrm>
          <a:prstGeom prst="rect">
            <a:avLst/>
          </a:prstGeom>
        </p:spPr>
      </p:pic>
      <p:sp>
        <p:nvSpPr>
          <p:cNvPr id="19" name="Nyíl: felfelé kanyarodó 18">
            <a:extLst>
              <a:ext uri="{FF2B5EF4-FFF2-40B4-BE49-F238E27FC236}">
                <a16:creationId xmlns:a16="http://schemas.microsoft.com/office/drawing/2014/main" id="{E5586A19-F8F3-4606-BAF0-24856845C976}"/>
              </a:ext>
            </a:extLst>
          </p:cNvPr>
          <p:cNvSpPr/>
          <p:nvPr/>
        </p:nvSpPr>
        <p:spPr>
          <a:xfrm flipV="1">
            <a:off x="3388515" y="1832101"/>
            <a:ext cx="7631910" cy="1015873"/>
          </a:xfrm>
          <a:prstGeom prst="bentUpArrow">
            <a:avLst>
              <a:gd name="adj1" fmla="val 20312"/>
              <a:gd name="adj2" fmla="val 30117"/>
              <a:gd name="adj3" fmla="val 428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Nyíl: felfelé kanyarodó 19">
            <a:extLst>
              <a:ext uri="{FF2B5EF4-FFF2-40B4-BE49-F238E27FC236}">
                <a16:creationId xmlns:a16="http://schemas.microsoft.com/office/drawing/2014/main" id="{0CE45A0F-6663-40DD-917D-8659F390D49D}"/>
              </a:ext>
            </a:extLst>
          </p:cNvPr>
          <p:cNvSpPr/>
          <p:nvPr/>
        </p:nvSpPr>
        <p:spPr>
          <a:xfrm flipV="1">
            <a:off x="3388515" y="2214179"/>
            <a:ext cx="4317210" cy="895091"/>
          </a:xfrm>
          <a:prstGeom prst="bentUpArrow">
            <a:avLst>
              <a:gd name="adj1" fmla="val 23631"/>
              <a:gd name="adj2" fmla="val 30117"/>
              <a:gd name="adj3" fmla="val 428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Dia számának helye 6">
            <a:extLst>
              <a:ext uri="{FF2B5EF4-FFF2-40B4-BE49-F238E27FC236}">
                <a16:creationId xmlns:a16="http://schemas.microsoft.com/office/drawing/2014/main" id="{752A2A3F-84B9-49C6-841B-6A22A6581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CDB2EBB-207A-4E5F-A8E8-889345C379AE}" type="slidenum">
              <a:rPr lang="hu-HU" smtClean="0"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13468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6AB7F5C5-228F-4B21-9ADC-B5CCCBFCD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49"/>
            <a:ext cx="10628376" cy="1325563"/>
          </a:xfrm>
        </p:spPr>
        <p:txBody>
          <a:bodyPr/>
          <a:lstStyle/>
          <a:p>
            <a:r>
              <a:rPr lang="hu-H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DOROTHY </a:t>
            </a:r>
            <a:r>
              <a:rPr lang="hu-H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Dummy</a:t>
            </a:r>
            <a:r>
              <a:rPr lang="hu-H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limb</a:t>
            </a:r>
            <a:r>
              <a:rPr lang="hu-H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#1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77A13A4A-2567-4FB4-B5B4-CEA6BAF30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25513"/>
            <a:ext cx="7772400" cy="2251138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The </a:t>
            </a:r>
            <a:r>
              <a:rPr lang="hu-HU" dirty="0" err="1"/>
              <a:t>elbow</a:t>
            </a:r>
            <a:r>
              <a:rPr lang="hu-HU" dirty="0"/>
              <a:t> and the shoulder joints were also 3D printed</a:t>
            </a:r>
          </a:p>
          <a:p>
            <a:r>
              <a:rPr lang="hu-HU" dirty="0"/>
              <a:t>PVC drain tubes were cut to hand, lower arm, and upper arm lengths</a:t>
            </a:r>
          </a:p>
          <a:p>
            <a:r>
              <a:rPr lang="hu-HU" dirty="0" err="1"/>
              <a:t>Cosmetic</a:t>
            </a:r>
            <a:r>
              <a:rPr lang="hu-HU" dirty="0"/>
              <a:t> </a:t>
            </a:r>
            <a:r>
              <a:rPr lang="hu-HU" dirty="0" err="1"/>
              <a:t>hand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be </a:t>
            </a:r>
            <a:r>
              <a:rPr lang="hu-HU" dirty="0" err="1"/>
              <a:t>added</a:t>
            </a:r>
            <a:endParaRPr lang="hu-HU" dirty="0"/>
          </a:p>
          <a:p>
            <a:r>
              <a:rPr lang="hu-HU" dirty="0"/>
              <a:t>Functional testing </a:t>
            </a:r>
            <a:endParaRPr lang="en-US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0E12CAD1-D5FC-4AD8-B305-873F7DD03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2EBB-207A-4E5F-A8E8-889345C379AE}" type="slidenum">
              <a:rPr lang="hu-HU" smtClean="0"/>
              <a:t>4</a:t>
            </a:fld>
            <a:endParaRPr lang="hu-HU"/>
          </a:p>
        </p:txBody>
      </p:sp>
      <p:pic>
        <p:nvPicPr>
          <p:cNvPr id="7" name="Kép 7">
            <a:extLst>
              <a:ext uri="{FF2B5EF4-FFF2-40B4-BE49-F238E27FC236}">
                <a16:creationId xmlns:a16="http://schemas.microsoft.com/office/drawing/2014/main" id="{14F4C942-11C0-4BC9-BD6D-12BC59FC17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00" y="3676651"/>
            <a:ext cx="3913631" cy="2935224"/>
          </a:xfrm>
          <a:prstGeom prst="rect">
            <a:avLst/>
          </a:prstGeom>
        </p:spPr>
      </p:pic>
      <p:pic>
        <p:nvPicPr>
          <p:cNvPr id="9" name="Kép 8" descr="A képen tartás, kéz, kicsi, férfi látható&#10;&#10;Automatikusan generált leírás">
            <a:extLst>
              <a:ext uri="{FF2B5EF4-FFF2-40B4-BE49-F238E27FC236}">
                <a16:creationId xmlns:a16="http://schemas.microsoft.com/office/drawing/2014/main" id="{C19559A5-F533-4566-BF4A-E4B0C2B701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829" y="3676651"/>
            <a:ext cx="2197120" cy="2935226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472C670A-44B6-4303-A8A4-703E3871E2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56074" y="1421992"/>
            <a:ext cx="5274089" cy="395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99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36525"/>
            <a:ext cx="12192000" cy="961274"/>
          </a:xfrm>
        </p:spPr>
        <p:txBody>
          <a:bodyPr>
            <a:noAutofit/>
          </a:bodyPr>
          <a:lstStyle/>
          <a:p>
            <a:r>
              <a:rPr lang="en-US" altLang="hu-HU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DOROTHY Dummy limb #2</a:t>
            </a:r>
            <a:endParaRPr lang="en-US" altLang="hu-HU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Dia számának helye 18">
            <a:extLst>
              <a:ext uri="{FF2B5EF4-FFF2-40B4-BE49-F238E27FC236}">
                <a16:creationId xmlns:a16="http://schemas.microsoft.com/office/drawing/2014/main" id="{32AB83D7-5925-4FF9-923B-3FD7A3852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2EBB-207A-4E5F-A8E8-889345C379AE}" type="slidenum">
              <a:rPr lang="en-US" smtClean="0"/>
              <a:t>5</a:t>
            </a:fld>
            <a:endParaRPr lang="en-US"/>
          </a:p>
        </p:txBody>
      </p:sp>
      <p:sp>
        <p:nvSpPr>
          <p:cNvPr id="11" name="Tartalom helye 4">
            <a:extLst>
              <a:ext uri="{FF2B5EF4-FFF2-40B4-BE49-F238E27FC236}">
                <a16:creationId xmlns:a16="http://schemas.microsoft.com/office/drawing/2014/main" id="{C11E3851-8EDF-4A1B-86B9-15957CA1055F}"/>
              </a:ext>
            </a:extLst>
          </p:cNvPr>
          <p:cNvSpPr txBox="1">
            <a:spLocks/>
          </p:cNvSpPr>
          <p:nvPr/>
        </p:nvSpPr>
        <p:spPr>
          <a:xfrm>
            <a:off x="352358" y="1361116"/>
            <a:ext cx="3826266" cy="413576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Joint encoders and data processing card </a:t>
            </a:r>
          </a:p>
          <a:p>
            <a:r>
              <a:rPr lang="en-US"/>
              <a:t>Aluminium bushings</a:t>
            </a:r>
          </a:p>
          <a:p>
            <a:r>
              <a:rPr lang="en-US">
                <a:cs typeface="Calibri"/>
              </a:rPr>
              <a:t>Rolling bearings</a:t>
            </a:r>
          </a:p>
          <a:p>
            <a:r>
              <a:rPr lang="en-US">
                <a:cs typeface="Calibri"/>
              </a:rPr>
              <a:t>Cable routed inside</a:t>
            </a:r>
          </a:p>
          <a:p>
            <a:r>
              <a:rPr lang="en-US"/>
              <a:t>Adustable arm lengths</a:t>
            </a:r>
          </a:p>
          <a:p>
            <a:r>
              <a:rPr lang="en-US">
                <a:cs typeface="Calibri"/>
              </a:rPr>
              <a:t>Zero offset and brake plugs</a:t>
            </a:r>
          </a:p>
          <a:p>
            <a:r>
              <a:rPr lang="en-US">
                <a:cs typeface="Calibri"/>
              </a:rPr>
              <a:t>Left-right change buttons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22" name="Kép 21">
            <a:extLst>
              <a:ext uri="{FF2B5EF4-FFF2-40B4-BE49-F238E27FC236}">
                <a16:creationId xmlns:a16="http://schemas.microsoft.com/office/drawing/2014/main" id="{84334F33-7898-410B-AF45-938673D39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737" y="964452"/>
            <a:ext cx="4431726" cy="5757023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9F69143E-7E68-45FB-A65F-F28DEF739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654" y="1097799"/>
            <a:ext cx="2327735" cy="315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05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91276"/>
            <a:ext cx="4686300" cy="1577182"/>
          </a:xfrm>
        </p:spPr>
        <p:txBody>
          <a:bodyPr>
            <a:noAutofit/>
          </a:bodyPr>
          <a:lstStyle/>
          <a:p>
            <a:pPr algn="ctr"/>
            <a:r>
              <a:rPr lang="en-US" altLang="hu-H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„DOROTHY” COVR protocol</a:t>
            </a:r>
            <a:endParaRPr lang="en-US" altLang="hu-H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Dia számának helye 18">
            <a:extLst>
              <a:ext uri="{FF2B5EF4-FFF2-40B4-BE49-F238E27FC236}">
                <a16:creationId xmlns:a16="http://schemas.microsoft.com/office/drawing/2014/main" id="{32AB83D7-5925-4FF9-923B-3FD7A3852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2EBB-207A-4E5F-A8E8-889345C379AE}" type="slidenum">
              <a:rPr lang="en-US" smtClean="0"/>
              <a:t>6</a:t>
            </a:fld>
            <a:endParaRPr lang="en-US"/>
          </a:p>
        </p:txBody>
      </p:sp>
      <p:sp>
        <p:nvSpPr>
          <p:cNvPr id="11" name="Tartalom helye 4">
            <a:extLst>
              <a:ext uri="{FF2B5EF4-FFF2-40B4-BE49-F238E27FC236}">
                <a16:creationId xmlns:a16="http://schemas.microsoft.com/office/drawing/2014/main" id="{C11E3851-8EDF-4A1B-86B9-15957CA1055F}"/>
              </a:ext>
            </a:extLst>
          </p:cNvPr>
          <p:cNvSpPr txBox="1">
            <a:spLocks/>
          </p:cNvSpPr>
          <p:nvPr/>
        </p:nvSpPr>
        <p:spPr>
          <a:xfrm>
            <a:off x="488608" y="2283332"/>
            <a:ext cx="3514725" cy="42889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400" dirty="0"/>
              <a:t>Joint limit risk: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</a:rPr>
              <a:t>zone1: riskless</a:t>
            </a:r>
          </a:p>
          <a:p>
            <a:pPr lvl="1"/>
            <a:r>
              <a:rPr lang="en-US" sz="2000" dirty="0">
                <a:solidFill>
                  <a:srgbClr val="FFC000"/>
                </a:solidFill>
              </a:rPr>
              <a:t>zone2: take care (5-5% of the full range)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zone3: prohibited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endParaRPr lang="en-US" sz="2000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FFEFD472-0065-4377-82C4-B23379F02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940" y="225383"/>
            <a:ext cx="7690535" cy="649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14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91276"/>
            <a:ext cx="4686300" cy="1577182"/>
          </a:xfrm>
        </p:spPr>
        <p:txBody>
          <a:bodyPr>
            <a:noAutofit/>
          </a:bodyPr>
          <a:lstStyle/>
          <a:p>
            <a:pPr algn="ctr"/>
            <a:r>
              <a:rPr lang="en-US" altLang="hu-H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„DOROTHY” COVR protocol</a:t>
            </a:r>
            <a:endParaRPr lang="en-US" altLang="hu-H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Dia számának helye 18">
            <a:extLst>
              <a:ext uri="{FF2B5EF4-FFF2-40B4-BE49-F238E27FC236}">
                <a16:creationId xmlns:a16="http://schemas.microsoft.com/office/drawing/2014/main" id="{32AB83D7-5925-4FF9-923B-3FD7A3852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2EBB-207A-4E5F-A8E8-889345C379AE}" type="slidenum">
              <a:rPr lang="en-US" smtClean="0"/>
              <a:t>7</a:t>
            </a:fld>
            <a:endParaRPr lang="en-US"/>
          </a:p>
        </p:txBody>
      </p:sp>
      <p:sp>
        <p:nvSpPr>
          <p:cNvPr id="11" name="Tartalom helye 4">
            <a:extLst>
              <a:ext uri="{FF2B5EF4-FFF2-40B4-BE49-F238E27FC236}">
                <a16:creationId xmlns:a16="http://schemas.microsoft.com/office/drawing/2014/main" id="{C11E3851-8EDF-4A1B-86B9-15957CA1055F}"/>
              </a:ext>
            </a:extLst>
          </p:cNvPr>
          <p:cNvSpPr txBox="1">
            <a:spLocks/>
          </p:cNvSpPr>
          <p:nvPr/>
        </p:nvSpPr>
        <p:spPr>
          <a:xfrm>
            <a:off x="488608" y="2283332"/>
            <a:ext cx="3514725" cy="42889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Overreaching risk:</a:t>
            </a:r>
          </a:p>
          <a:p>
            <a:pPr lvl="1"/>
            <a:r>
              <a:rPr lang="en-US" sz="2000" dirty="0"/>
              <a:t>If elbow is near 0 deg  </a:t>
            </a:r>
            <a:br>
              <a:rPr lang="en-US" sz="2000" dirty="0"/>
            </a:br>
            <a:r>
              <a:rPr lang="en-US" sz="2000" dirty="0"/>
              <a:t>OR</a:t>
            </a:r>
          </a:p>
          <a:p>
            <a:pPr lvl="1"/>
            <a:r>
              <a:rPr lang="en-US" sz="2000" dirty="0"/>
              <a:t>If wrist flex-</a:t>
            </a:r>
            <a:r>
              <a:rPr lang="en-US" sz="2000" dirty="0" err="1"/>
              <a:t>ext</a:t>
            </a:r>
            <a:r>
              <a:rPr lang="en-US" sz="2000" dirty="0"/>
              <a:t> is near 0 deg</a:t>
            </a:r>
            <a:br>
              <a:rPr lang="en-US" sz="2000" dirty="0"/>
            </a:br>
            <a:r>
              <a:rPr lang="en-US" sz="2000" dirty="0"/>
              <a:t>OR</a:t>
            </a:r>
          </a:p>
          <a:p>
            <a:pPr lvl="1"/>
            <a:r>
              <a:rPr lang="en-US" sz="2000" dirty="0"/>
              <a:t>If wrist rad-</a:t>
            </a:r>
            <a:r>
              <a:rPr lang="en-US" sz="2000" dirty="0" err="1"/>
              <a:t>uln</a:t>
            </a:r>
            <a:r>
              <a:rPr lang="en-US" sz="2000" dirty="0"/>
              <a:t> dev is near 0 deg </a:t>
            </a:r>
          </a:p>
          <a:p>
            <a:endParaRPr lang="en-US" sz="2400" dirty="0"/>
          </a:p>
          <a:p>
            <a:pPr lvl="1"/>
            <a:endParaRPr lang="en-US" sz="2000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0770DAC-6560-47F0-B5AA-93915CAA038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695" y="1399624"/>
            <a:ext cx="4866639" cy="4058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3406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36525"/>
            <a:ext cx="12192000" cy="961274"/>
          </a:xfrm>
        </p:spPr>
        <p:txBody>
          <a:bodyPr>
            <a:noAutofit/>
          </a:bodyPr>
          <a:lstStyle/>
          <a:p>
            <a:pPr algn="ctr"/>
            <a:r>
              <a:rPr lang="en-US" altLang="hu-H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hu-HU" altLang="hu-H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endParaRPr lang="en-US" altLang="hu-H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EFD13DB-15F4-4F82-BA4A-591C68AEF4EF}"/>
              </a:ext>
            </a:extLst>
          </p:cNvPr>
          <p:cNvSpPr txBox="1">
            <a:spLocks/>
          </p:cNvSpPr>
          <p:nvPr/>
        </p:nvSpPr>
        <p:spPr>
          <a:xfrm>
            <a:off x="395635" y="1580051"/>
            <a:ext cx="4247485" cy="624670"/>
          </a:xfrm>
          <a:prstGeom prst="rect">
            <a:avLst/>
          </a:prstGeom>
          <a:effectLst>
            <a:outerShdw blurRad="25400" dir="17880000">
              <a:srgbClr val="000000">
                <a:alpha val="0"/>
              </a:srgbClr>
            </a:outerShdw>
          </a:effec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GB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36900" indent="0">
              <a:buFont typeface="Arial" panose="020B0604020202020204" pitchFamily="34" charset="0"/>
              <a:buNone/>
            </a:pPr>
            <a:endParaRPr lang="en-GB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endParaRPr lang="en-GB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DE285823-F0F3-4132-AAAA-CFF8908B5319}"/>
              </a:ext>
            </a:extLst>
          </p:cNvPr>
          <p:cNvSpPr txBox="1">
            <a:spLocks/>
          </p:cNvSpPr>
          <p:nvPr/>
        </p:nvSpPr>
        <p:spPr>
          <a:xfrm>
            <a:off x="395635" y="1580051"/>
            <a:ext cx="4247485" cy="624670"/>
          </a:xfrm>
          <a:prstGeom prst="rect">
            <a:avLst/>
          </a:prstGeom>
          <a:effectLst>
            <a:outerShdw blurRad="25400" dir="17880000">
              <a:srgbClr val="000000">
                <a:alpha val="0"/>
              </a:srgbClr>
            </a:outerShdw>
          </a:effec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GB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36900" indent="0">
              <a:buFont typeface="Arial" panose="020B0604020202020204" pitchFamily="34" charset="0"/>
              <a:buNone/>
            </a:pPr>
            <a:endParaRPr lang="en-GB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endParaRPr lang="en-GB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6" name="Rectangle 6">
            <a:extLst>
              <a:ext uri="{FF2B5EF4-FFF2-40B4-BE49-F238E27FC236}">
                <a16:creationId xmlns:a16="http://schemas.microsoft.com/office/drawing/2014/main" id="{FDF54DE8-A7B6-4E77-8215-D82BFA5DF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0152" y="1432673"/>
            <a:ext cx="1625600" cy="92333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dirty="0">
                <a:solidFill>
                  <a:schemeClr val="bg1"/>
                </a:solidFill>
                <a:latin typeface="Palatino Linotype" panose="02040502050505030304" pitchFamily="18" charset="0"/>
              </a:rPr>
              <a:t>Hand and elbow orthoses.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09F3314-5F19-4DD5-ADB0-F7861D13E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87" y="1300162"/>
            <a:ext cx="987742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72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63357"/>
            <a:ext cx="12192000" cy="961274"/>
          </a:xfrm>
        </p:spPr>
        <p:txBody>
          <a:bodyPr>
            <a:noAutofit/>
          </a:bodyPr>
          <a:lstStyle/>
          <a:p>
            <a:pPr algn="ctr"/>
            <a:r>
              <a:rPr lang="en-US" altLang="hu-H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hu-HU" altLang="hu-H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OROTHY COVR </a:t>
            </a:r>
            <a:r>
              <a:rPr lang="hu-HU" altLang="hu-H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</a:t>
            </a:r>
            <a:r>
              <a:rPr lang="hu-HU" altLang="hu-H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hu-HU" altLang="hu-H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</a:t>
            </a:r>
            <a:r>
              <a:rPr lang="hu-HU" altLang="hu-H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altLang="hu-H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Graphical</a:t>
            </a:r>
            <a:r>
              <a:rPr lang="hu-HU" altLang="hu-H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 </a:t>
            </a:r>
            <a:r>
              <a:rPr lang="hu-HU" altLang="hu-H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endParaRPr lang="en-US" altLang="hu-H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Dia számának helye 18">
            <a:extLst>
              <a:ext uri="{FF2B5EF4-FFF2-40B4-BE49-F238E27FC236}">
                <a16:creationId xmlns:a16="http://schemas.microsoft.com/office/drawing/2014/main" id="{32AB83D7-5925-4FF9-923B-3FD7A3852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2EBB-207A-4E5F-A8E8-889345C379AE}" type="slidenum">
              <a:rPr lang="en-US" smtClean="0"/>
              <a:t>9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F1E3C58-CA6B-46CB-AAF1-008899CFFB95}"/>
              </a:ext>
            </a:extLst>
          </p:cNvPr>
          <p:cNvSpPr txBox="1">
            <a:spLocks/>
          </p:cNvSpPr>
          <p:nvPr/>
        </p:nvSpPr>
        <p:spPr>
          <a:xfrm>
            <a:off x="348010" y="1917807"/>
            <a:ext cx="11440765" cy="4058751"/>
          </a:xfrm>
          <a:prstGeom prst="rect">
            <a:avLst/>
          </a:prstGeom>
          <a:effectLst>
            <a:outerShdw blurRad="25400" dir="17880000">
              <a:srgbClr val="000000">
                <a:alpha val="0"/>
              </a:srgbClr>
            </a:outerShdw>
          </a:effec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900" indent="0" algn="just">
              <a:buFont typeface="Arial" panose="020B0604020202020204" pitchFamily="34" charset="0"/>
              <a:buNone/>
            </a:pPr>
            <a:endParaRPr lang="en-GB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36900" indent="0">
              <a:buFont typeface="Arial" panose="020B0604020202020204" pitchFamily="34" charset="0"/>
              <a:buNone/>
            </a:pPr>
            <a:endParaRPr lang="en-GB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endParaRPr lang="en-GB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43CE5FA2-F2DA-4C85-AFAF-A8CCF2EDFF8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177" y="1827165"/>
            <a:ext cx="2160000" cy="2160000"/>
          </a:xfrm>
          <a:prstGeom prst="rect">
            <a:avLst/>
          </a:prstGeom>
          <a:noFill/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55486D0B-18CB-4FD6-B571-0B0AC96F309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0"/>
          <a:stretch/>
        </p:blipFill>
        <p:spPr bwMode="auto">
          <a:xfrm>
            <a:off x="9956233" y="3992308"/>
            <a:ext cx="2160000" cy="216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A5CA2981-3E9B-4E24-B7F0-1956D1C76672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0" b="4607"/>
          <a:stretch/>
        </p:blipFill>
        <p:spPr bwMode="auto">
          <a:xfrm>
            <a:off x="7803116" y="3994945"/>
            <a:ext cx="2160000" cy="216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DCE18419-DCF7-4074-9DDA-EA181BDBC54B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7"/>
          <a:stretch/>
        </p:blipFill>
        <p:spPr bwMode="auto">
          <a:xfrm>
            <a:off x="5640060" y="3982369"/>
            <a:ext cx="2160000" cy="216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3">
            <a:extLst>
              <a:ext uri="{FF2B5EF4-FFF2-40B4-BE49-F238E27FC236}">
                <a16:creationId xmlns:a16="http://schemas.microsoft.com/office/drawing/2014/main" id="{029A7970-246A-4FDE-B37C-CCA34680362E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1"/>
          <a:stretch/>
        </p:blipFill>
        <p:spPr bwMode="auto">
          <a:xfrm>
            <a:off x="3481180" y="3983322"/>
            <a:ext cx="2160000" cy="216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14">
            <a:extLst>
              <a:ext uri="{FF2B5EF4-FFF2-40B4-BE49-F238E27FC236}">
                <a16:creationId xmlns:a16="http://schemas.microsoft.com/office/drawing/2014/main" id="{B118842E-5508-4409-9F11-B3D64DEDD28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38" y="1834467"/>
            <a:ext cx="2160000" cy="2160000"/>
          </a:xfrm>
          <a:prstGeom prst="rect">
            <a:avLst/>
          </a:prstGeom>
          <a:noFill/>
        </p:spPr>
      </p:pic>
      <p:pic>
        <p:nvPicPr>
          <p:cNvPr id="22" name="Picture 28">
            <a:extLst>
              <a:ext uri="{FF2B5EF4-FFF2-40B4-BE49-F238E27FC236}">
                <a16:creationId xmlns:a16="http://schemas.microsoft.com/office/drawing/2014/main" id="{0DC2B3FC-BBD1-49FD-A27D-7A9669FE8A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80060" y="1826212"/>
            <a:ext cx="2160000" cy="2160000"/>
          </a:xfrm>
          <a:prstGeom prst="rect">
            <a:avLst/>
          </a:prstGeom>
        </p:spPr>
      </p:pic>
      <p:pic>
        <p:nvPicPr>
          <p:cNvPr id="23" name="Picture 30">
            <a:extLst>
              <a:ext uri="{FF2B5EF4-FFF2-40B4-BE49-F238E27FC236}">
                <a16:creationId xmlns:a16="http://schemas.microsoft.com/office/drawing/2014/main" id="{F9B20B24-9C48-4AC6-B6BF-250292F60E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93177" y="1834467"/>
            <a:ext cx="2160000" cy="2160000"/>
          </a:xfrm>
          <a:prstGeom prst="rect">
            <a:avLst/>
          </a:prstGeom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60280328-5FCA-4CCA-BBC3-6C4F6D1DFC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6695" y="1868446"/>
            <a:ext cx="2908796" cy="44852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6009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orking Document" ma:contentTypeID="0x010100108A61D7BE634F76874FDC084DD0BD1500A0F1D5DD28323A4593AAE4CFA77B32FC" ma:contentTypeVersion="4" ma:contentTypeDescription="" ma:contentTypeScope="" ma:versionID="abaaa48481475a6fc5892b7b7fc0597d">
  <xsd:schema xmlns:xsd="http://www.w3.org/2001/XMLSchema" xmlns:xs="http://www.w3.org/2001/XMLSchema" xmlns:p="http://schemas.microsoft.com/office/2006/metadata/properties" xmlns:ns2="967718bf-0fea-4d4f-948a-ae8a734a44ce" targetNamespace="http://schemas.microsoft.com/office/2006/metadata/properties" ma:root="true" ma:fieldsID="047a011c9a4d2fd26dde22b19eed87ca" ns2:_="">
    <xsd:import namespace="967718bf-0fea-4d4f-948a-ae8a734a44ce"/>
    <xsd:element name="properties">
      <xsd:complexType>
        <xsd:sequence>
          <xsd:element name="documentManagement">
            <xsd:complexType>
              <xsd:all>
                <xsd:element ref="ns2:Collab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7718bf-0fea-4d4f-948a-ae8a734a44ce" elementFormDefault="qualified">
    <xsd:import namespace="http://schemas.microsoft.com/office/2006/documentManagement/types"/>
    <xsd:import namespace="http://schemas.microsoft.com/office/infopath/2007/PartnerControls"/>
    <xsd:element name="CollabComments" ma:index="8" nillable="true" ma:displayName="Comments" ma:internalName="CollabComment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llabComments xmlns="967718bf-0fea-4d4f-948a-ae8a734a44ce" xsi:nil="true"/>
  </documentManagement>
</p:properties>
</file>

<file path=customXml/itemProps1.xml><?xml version="1.0" encoding="utf-8"?>
<ds:datastoreItem xmlns:ds="http://schemas.openxmlformats.org/officeDocument/2006/customXml" ds:itemID="{2F8335F3-3735-48B9-B17E-919B0D8C0D60}"/>
</file>

<file path=customXml/itemProps2.xml><?xml version="1.0" encoding="utf-8"?>
<ds:datastoreItem xmlns:ds="http://schemas.openxmlformats.org/officeDocument/2006/customXml" ds:itemID="{950475F7-DC06-45BC-8D60-BB3F2A422D0F}"/>
</file>

<file path=customXml/itemProps3.xml><?xml version="1.0" encoding="utf-8"?>
<ds:datastoreItem xmlns:ds="http://schemas.openxmlformats.org/officeDocument/2006/customXml" ds:itemID="{7B8B4232-3EFC-4F95-9E36-1C8F054513A8}"/>
</file>

<file path=docProps/app.xml><?xml version="1.0" encoding="utf-8"?>
<Properties xmlns="http://schemas.openxmlformats.org/officeDocument/2006/extended-properties" xmlns:vt="http://schemas.openxmlformats.org/officeDocument/2006/docPropsVTypes">
  <TotalTime>2999</TotalTime>
  <Words>412</Words>
  <Application>Microsoft Office PowerPoint</Application>
  <PresentationFormat>Szélesvásznú</PresentationFormat>
  <Paragraphs>75</Paragraphs>
  <Slides>11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Palatino Linotype</vt:lpstr>
      <vt:lpstr>Verdana</vt:lpstr>
      <vt:lpstr>Office-téma</vt:lpstr>
      <vt:lpstr>PowerPoint-bemutató</vt:lpstr>
      <vt:lpstr>COVR-Award – DOROTHY – Milestone 2</vt:lpstr>
      <vt:lpstr>DOROTHY test method and apparatus: dummy upper limb</vt:lpstr>
      <vt:lpstr>DOROTHY Dummy limb #1</vt:lpstr>
      <vt:lpstr> DOROTHY Dummy limb #2</vt:lpstr>
      <vt:lpstr> „DOROTHY” COVR protocol</vt:lpstr>
      <vt:lpstr> „DOROTHY” COVR protocol</vt:lpstr>
      <vt:lpstr> Test Plan</vt:lpstr>
      <vt:lpstr> DOROTHY COVR Protocol:  Numerical and Graphical Test Reports</vt:lpstr>
      <vt:lpstr> Data visualisation by Jack™ software (video to compare between the movement of real test and visualisation software) (vi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diákat összeállította: Tóth András  tudományos munkatárs</dc:title>
  <dc:creator>Tóth András</dc:creator>
  <cp:lastModifiedBy>Tóth András</cp:lastModifiedBy>
  <cp:revision>295</cp:revision>
  <cp:lastPrinted>2021-06-07T19:30:24Z</cp:lastPrinted>
  <dcterms:created xsi:type="dcterms:W3CDTF">2015-07-17T12:59:17Z</dcterms:created>
  <dcterms:modified xsi:type="dcterms:W3CDTF">2021-09-06T19:53:45Z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0x010100108A61D7BE634F76874FDC084DD0BD1500A0F1D5DD28323A4593AAE4CFA77B32FC</vt:lpwstr>
  </property>
  <property fmtid="{D5CDD505-2E9C-101B-9397-08002B2CF9AE}" pid="3" name="CollabXmlContent">
    <vt:lpwstr>&lt;CollabItems&gt;_x000d_
  &lt;CollabItem&gt;_x000d_
    &lt;FileLeafRef&gt;D2.3_DOROTHY_M2.pptx&lt;/FileLeafRef&gt;_x000d_
    &lt;Title&gt;A diákat összeállította: Tóth András  tudományos munkatárs&lt;/Title&gt;_x000d_
    &lt;ContentType&gt;Working Document&lt;/ContentType&gt;_x000d_
    &lt;Created&gt;9/7/2021&lt;/Created&gt;_x000d_
    &lt;Author&gt;BESSLER Jule RRD&lt;/Author&gt;_x000d_
    &lt;Modified&gt;9/7/2021&lt;/Modified&gt;_x000d_
    &lt;Editor&gt;BESSLER Jule RRD&lt;/Editor&gt;_x000d_
    &lt;DocIcon&gt;pptx&lt;/DocIcon&gt;_x000d_
    &lt;EncodedAbsUrl&gt;https://users-safearoundrobots.com/arp-rrd/DOROTHY%20project/Deliverables/D2.3_DOROTHY_M2.pptx&lt;/EncodedAbsUrl&gt;_x000d_
    &lt;FileSizeDisplay&gt;5821829&lt;/FileSizeDisplay&gt;_x000d_
    &lt;_UIVersionString&gt;0.1&lt;/_UIVersionString&gt;_x000d_
  &lt;/CollabItem&gt;_x000d_
&lt;/CollabItems&gt;</vt:lpwstr>
  </property>
  <property fmtid="{D5CDD505-2E9C-101B-9397-08002B2CF9AE}" pid="4" name="IsCollabDocument">
    <vt:bool>true</vt:bool>
  </property>
</Properties>
</file>